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" charset="1" panose="00000500000000000000"/>
      <p:regular r:id="rId20"/>
    </p:embeddedFont>
    <p:embeddedFont>
      <p:font typeface="Heebo Bold" charset="1" panose="00000800000000000000"/>
      <p:regular r:id="rId21"/>
    </p:embeddedFont>
    <p:embeddedFont>
      <p:font typeface="Heebo Light" charset="1" panose="000004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974776"/>
            <a:ext cx="15331827" cy="885974"/>
            <a:chOff x="0" y="0"/>
            <a:chExt cx="20442437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42437" cy="1181298"/>
            </a:xfrm>
            <a:custGeom>
              <a:avLst/>
              <a:gdLst/>
              <a:ahLst/>
              <a:cxnLst/>
              <a:rect r="r" b="b" t="t" l="l"/>
              <a:pathLst>
                <a:path h="1181298" w="20442437">
                  <a:moveTo>
                    <a:pt x="0" y="0"/>
                  </a:moveTo>
                  <a:lnTo>
                    <a:pt x="20442437" y="0"/>
                  </a:lnTo>
                  <a:lnTo>
                    <a:pt x="2044243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442437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OS Presentation: Cloud-Native Architecture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427785"/>
            <a:ext cx="16303526" cy="453629"/>
            <a:chOff x="0" y="0"/>
            <a:chExt cx="21738035" cy="6048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b="true" sz="2187" u="sng">
                  <a:solidFill>
                    <a:srgbClr val="DCD7E5"/>
                  </a:solidFill>
                  <a:latin typeface="Heebo Bold"/>
                  <a:ea typeface="Heebo Bold"/>
                  <a:cs typeface="Heebo Bold"/>
                  <a:sym typeface="Heebo Bold"/>
                </a:rPr>
                <a:t>Presented by-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200352"/>
            <a:ext cx="16303526" cy="453629"/>
            <a:chOff x="0" y="0"/>
            <a:chExt cx="21738035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                     Mann Dodeja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5753100"/>
            <a:ext cx="16303526" cy="453629"/>
            <a:chOff x="0" y="0"/>
            <a:chExt cx="21738035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                     Prithvi Dhirwani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92238" y="6305847"/>
            <a:ext cx="16303526" cy="453629"/>
            <a:chOff x="0" y="0"/>
            <a:chExt cx="21738035" cy="604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                     Payal Dara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92238" y="6858595"/>
            <a:ext cx="16303526" cy="453629"/>
            <a:chOff x="0" y="0"/>
            <a:chExt cx="21738035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                     Raj Kukreja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464915"/>
            <a:ext cx="16303526" cy="1771947"/>
            <a:chOff x="0" y="0"/>
            <a:chExt cx="21738035" cy="2362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38034" cy="2362597"/>
            </a:xfrm>
            <a:custGeom>
              <a:avLst/>
              <a:gdLst/>
              <a:ahLst/>
              <a:cxnLst/>
              <a:rect r="r" b="b" t="t" l="l"/>
              <a:pathLst>
                <a:path h="236259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738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Future Trends: Edge Computing and AI Integration</a:t>
              </a:r>
            </a:p>
          </p:txBody>
        </p:sp>
      </p:grpSp>
      <p:sp>
        <p:nvSpPr>
          <p:cNvPr name="Freeform 8" id="8" descr="preencoded.png"/>
          <p:cNvSpPr/>
          <p:nvPr/>
        </p:nvSpPr>
        <p:spPr>
          <a:xfrm flipH="false" flipV="false" rot="0">
            <a:off x="3050530" y="3803898"/>
            <a:ext cx="4035028" cy="2087315"/>
          </a:xfrm>
          <a:custGeom>
            <a:avLst/>
            <a:gdLst/>
            <a:ahLst/>
            <a:cxnLst/>
            <a:rect r="r" b="b" t="t" l="l"/>
            <a:pathLst>
              <a:path h="2087315" w="4035028">
                <a:moveTo>
                  <a:pt x="0" y="0"/>
                </a:moveTo>
                <a:lnTo>
                  <a:pt x="4035028" y="0"/>
                </a:lnTo>
                <a:lnTo>
                  <a:pt x="4035028" y="2087314"/>
                </a:lnTo>
                <a:lnTo>
                  <a:pt x="0" y="2087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" t="0" r="-76" b="0"/>
            </a:stretch>
          </a:blipFill>
        </p:spPr>
      </p:sp>
      <p:sp>
        <p:nvSpPr>
          <p:cNvPr name="Freeform 9" id="9" descr="preencoded.png"/>
          <p:cNvSpPr/>
          <p:nvPr/>
        </p:nvSpPr>
        <p:spPr>
          <a:xfrm flipH="false" flipV="false" rot="0">
            <a:off x="4868615" y="4868912"/>
            <a:ext cx="398710" cy="498276"/>
          </a:xfrm>
          <a:custGeom>
            <a:avLst/>
            <a:gdLst/>
            <a:ahLst/>
            <a:cxnLst/>
            <a:rect r="r" b="b" t="t" l="l"/>
            <a:pathLst>
              <a:path h="498276" w="398710">
                <a:moveTo>
                  <a:pt x="0" y="0"/>
                </a:moveTo>
                <a:lnTo>
                  <a:pt x="398710" y="0"/>
                </a:lnTo>
                <a:lnTo>
                  <a:pt x="398710" y="498277"/>
                </a:lnTo>
                <a:lnTo>
                  <a:pt x="0" y="498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9" t="0" r="-469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369076" y="4087416"/>
            <a:ext cx="3544044" cy="442912"/>
            <a:chOff x="0" y="0"/>
            <a:chExt cx="4725392" cy="590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Edge Computing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369076" y="4700439"/>
            <a:ext cx="9643170" cy="907256"/>
            <a:chOff x="0" y="0"/>
            <a:chExt cx="12857560" cy="12096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5756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857560">
                  <a:moveTo>
                    <a:pt x="0" y="0"/>
                  </a:moveTo>
                  <a:lnTo>
                    <a:pt x="12857560" y="0"/>
                  </a:lnTo>
                  <a:lnTo>
                    <a:pt x="1285756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285756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Process data closer to the source to reduce latency and improve performance.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156400" y="5907584"/>
            <a:ext cx="10068520" cy="19050"/>
            <a:chOff x="0" y="0"/>
            <a:chExt cx="13424693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24663" cy="25400"/>
            </a:xfrm>
            <a:custGeom>
              <a:avLst/>
              <a:gdLst/>
              <a:ahLst/>
              <a:cxnLst/>
              <a:rect r="r" b="b" t="t" l="l"/>
              <a:pathLst>
                <a:path h="25400" w="134246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411963" y="0"/>
                  </a:lnTo>
                  <a:cubicBezTo>
                    <a:pt x="13418948" y="0"/>
                    <a:pt x="13424663" y="5715"/>
                    <a:pt x="13424663" y="12700"/>
                  </a:cubicBezTo>
                  <a:cubicBezTo>
                    <a:pt x="13424663" y="19685"/>
                    <a:pt x="13418948" y="25400"/>
                    <a:pt x="134119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1032868" y="5962055"/>
            <a:ext cx="8070205" cy="2087315"/>
          </a:xfrm>
          <a:custGeom>
            <a:avLst/>
            <a:gdLst/>
            <a:ahLst/>
            <a:cxnLst/>
            <a:rect r="r" b="b" t="t" l="l"/>
            <a:pathLst>
              <a:path h="2087315" w="8070205">
                <a:moveTo>
                  <a:pt x="0" y="0"/>
                </a:moveTo>
                <a:lnTo>
                  <a:pt x="8070204" y="0"/>
                </a:lnTo>
                <a:lnTo>
                  <a:pt x="8070204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" t="0" r="-16" b="0"/>
            </a:stretch>
          </a:blipFill>
        </p:spPr>
      </p:sp>
      <p:sp>
        <p:nvSpPr>
          <p:cNvPr name="Freeform 19" id="19" descr="preencoded.png"/>
          <p:cNvSpPr/>
          <p:nvPr/>
        </p:nvSpPr>
        <p:spPr>
          <a:xfrm flipH="false" flipV="false" rot="0">
            <a:off x="4868615" y="6756499"/>
            <a:ext cx="398710" cy="498276"/>
          </a:xfrm>
          <a:custGeom>
            <a:avLst/>
            <a:gdLst/>
            <a:ahLst/>
            <a:cxnLst/>
            <a:rect r="r" b="b" t="t" l="l"/>
            <a:pathLst>
              <a:path h="498276" w="398710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9" t="0" r="-469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386590" y="6245572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AI/ML Integration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386590" y="6858595"/>
            <a:ext cx="7625655" cy="907256"/>
            <a:chOff x="0" y="0"/>
            <a:chExt cx="10167540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16754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67540">
                  <a:moveTo>
                    <a:pt x="0" y="0"/>
                  </a:moveTo>
                  <a:lnTo>
                    <a:pt x="10167540" y="0"/>
                  </a:lnTo>
                  <a:lnTo>
                    <a:pt x="1016754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016754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Automate tasks, optimize performance, and enhance security.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2238" y="8368307"/>
            <a:ext cx="16303526" cy="453629"/>
            <a:chOff x="0" y="0"/>
            <a:chExt cx="21738035" cy="6048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Edge computing growth is expected to reach $43 Billion by 2027.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50237" y="2591841"/>
            <a:ext cx="9445526" cy="1771947"/>
            <a:chOff x="0" y="0"/>
            <a:chExt cx="12594035" cy="23625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Conclusion: Embracing the Cloud-Native Journey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50237" y="4788991"/>
            <a:ext cx="9445526" cy="907256"/>
            <a:chOff x="0" y="0"/>
            <a:chExt cx="12594035" cy="12096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Cloud-Native Architecture empowers organizations to build scalable and agile applications.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50237" y="6015186"/>
            <a:ext cx="9445526" cy="907256"/>
            <a:chOff x="0" y="0"/>
            <a:chExt cx="12594035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Adopt microservices, containerization, automation, and observability to accelerate innovation.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850237" y="7241381"/>
            <a:ext cx="9445526" cy="453629"/>
            <a:chOff x="0" y="0"/>
            <a:chExt cx="12594035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The future of application development is undoubtedly cloud-native.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2694682"/>
            <a:ext cx="9445526" cy="2657921"/>
            <a:chOff x="0" y="0"/>
            <a:chExt cx="12594035" cy="3543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94035" cy="35819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Cloud-Native Architecture: The Future of Scalable, Resilient Applications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5777805"/>
            <a:ext cx="9445526" cy="1814512"/>
            <a:chOff x="0" y="0"/>
            <a:chExt cx="12594035" cy="2419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2419350"/>
            </a:xfrm>
            <a:custGeom>
              <a:avLst/>
              <a:gdLst/>
              <a:ahLst/>
              <a:cxnLst/>
              <a:rect r="r" b="b" t="t" l="l"/>
              <a:pathLst>
                <a:path h="2419350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25050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Explore Cloud-Native Architecture and its pivotal role in modern application development. Key pillars include scalability, fault tolerance, microservices, containerization, and automation. 83% of enterprises now use cloud-native technologies.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2377529"/>
            <a:ext cx="16303526" cy="1771947"/>
            <a:chOff x="0" y="0"/>
            <a:chExt cx="21738035" cy="2362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38034" cy="2362597"/>
            </a:xfrm>
            <a:custGeom>
              <a:avLst/>
              <a:gdLst/>
              <a:ahLst/>
              <a:cxnLst/>
              <a:rect r="r" b="b" t="t" l="l"/>
              <a:pathLst>
                <a:path h="236259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738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Core Principles: Microservices and Containerization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2238" y="4858196"/>
            <a:ext cx="3544044" cy="442912"/>
            <a:chOff x="0" y="0"/>
            <a:chExt cx="4725392" cy="590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Microservices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584626"/>
            <a:ext cx="7805886" cy="907256"/>
            <a:chOff x="0" y="0"/>
            <a:chExt cx="10407848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Decompose monolithic applications into smaller, independent services for agility.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6746974"/>
            <a:ext cx="7805886" cy="907256"/>
            <a:chOff x="0" y="0"/>
            <a:chExt cx="10407848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Netflix breaks down streaming services into components as an example.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9401" y="4858196"/>
            <a:ext cx="3544044" cy="442912"/>
            <a:chOff x="0" y="0"/>
            <a:chExt cx="4725392" cy="5905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Containerization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99401" y="5584626"/>
            <a:ext cx="7805886" cy="907256"/>
            <a:chOff x="0" y="0"/>
            <a:chExt cx="10407848" cy="12096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Package applications and dependencies into isolated containers (Docker, Kubernetes).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9401" y="6746974"/>
            <a:ext cx="7805886" cy="453629"/>
            <a:chOff x="0" y="0"/>
            <a:chExt cx="10407848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Docker containers reduce infrastructure costs by 50%.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18288000" cy="3316784"/>
          </a:xfrm>
          <a:custGeom>
            <a:avLst/>
            <a:gdLst/>
            <a:ahLst/>
            <a:cxnLst/>
            <a:rect r="r" b="b" t="t" l="l"/>
            <a:pathLst>
              <a:path h="3316784" w="18288000">
                <a:moveTo>
                  <a:pt x="0" y="0"/>
                </a:moveTo>
                <a:lnTo>
                  <a:pt x="18288000" y="0"/>
                </a:lnTo>
                <a:lnTo>
                  <a:pt x="18288000" y="3316784"/>
                </a:lnTo>
                <a:lnTo>
                  <a:pt x="0" y="3316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" t="0" r="-31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8687" y="4047827"/>
            <a:ext cx="16430625" cy="1658242"/>
            <a:chOff x="0" y="0"/>
            <a:chExt cx="21907500" cy="2210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07500" cy="2210990"/>
            </a:xfrm>
            <a:custGeom>
              <a:avLst/>
              <a:gdLst/>
              <a:ahLst/>
              <a:cxnLst/>
              <a:rect r="r" b="b" t="t" l="l"/>
              <a:pathLst>
                <a:path h="2210990" w="21907500">
                  <a:moveTo>
                    <a:pt x="0" y="0"/>
                  </a:moveTo>
                  <a:lnTo>
                    <a:pt x="21907500" y="0"/>
                  </a:lnTo>
                  <a:lnTo>
                    <a:pt x="21907500" y="2210990"/>
                  </a:lnTo>
                  <a:lnTo>
                    <a:pt x="0" y="22109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1907500" cy="22300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Scalability and Fault Tolerance: Building Resilient Systems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3925" y="6397675"/>
            <a:ext cx="606475" cy="606475"/>
            <a:chOff x="0" y="0"/>
            <a:chExt cx="808633" cy="808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795909" cy="795909"/>
            </a:xfrm>
            <a:custGeom>
              <a:avLst/>
              <a:gdLst/>
              <a:ahLst/>
              <a:cxnLst/>
              <a:rect r="r" b="b" t="t" l="l"/>
              <a:pathLst>
                <a:path h="795909" w="795909">
                  <a:moveTo>
                    <a:pt x="0" y="148590"/>
                  </a:moveTo>
                  <a:cubicBezTo>
                    <a:pt x="0" y="66548"/>
                    <a:pt x="66548" y="0"/>
                    <a:pt x="148590" y="0"/>
                  </a:cubicBezTo>
                  <a:lnTo>
                    <a:pt x="647319" y="0"/>
                  </a:lnTo>
                  <a:cubicBezTo>
                    <a:pt x="729361" y="0"/>
                    <a:pt x="795909" y="66548"/>
                    <a:pt x="795909" y="148590"/>
                  </a:cubicBezTo>
                  <a:lnTo>
                    <a:pt x="795909" y="647319"/>
                  </a:lnTo>
                  <a:cubicBezTo>
                    <a:pt x="795909" y="729361"/>
                    <a:pt x="729361" y="795909"/>
                    <a:pt x="647319" y="795909"/>
                  </a:cubicBezTo>
                  <a:lnTo>
                    <a:pt x="148590" y="795909"/>
                  </a:lnTo>
                  <a:cubicBezTo>
                    <a:pt x="66548" y="795909"/>
                    <a:pt x="0" y="729361"/>
                    <a:pt x="0" y="64731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8609" cy="808609"/>
            </a:xfrm>
            <a:custGeom>
              <a:avLst/>
              <a:gdLst/>
              <a:ahLst/>
              <a:cxnLst/>
              <a:rect r="r" b="b" t="t" l="l"/>
              <a:pathLst>
                <a:path h="808609" w="808609">
                  <a:moveTo>
                    <a:pt x="0" y="154940"/>
                  </a:moveTo>
                  <a:cubicBezTo>
                    <a:pt x="0" y="69342"/>
                    <a:pt x="69342" y="0"/>
                    <a:pt x="154940" y="0"/>
                  </a:cubicBezTo>
                  <a:lnTo>
                    <a:pt x="653669" y="0"/>
                  </a:lnTo>
                  <a:lnTo>
                    <a:pt x="653669" y="6350"/>
                  </a:lnTo>
                  <a:lnTo>
                    <a:pt x="653669" y="0"/>
                  </a:lnTo>
                  <a:cubicBezTo>
                    <a:pt x="739267" y="0"/>
                    <a:pt x="808609" y="69342"/>
                    <a:pt x="808609" y="154940"/>
                  </a:cubicBezTo>
                  <a:lnTo>
                    <a:pt x="802259" y="154940"/>
                  </a:lnTo>
                  <a:lnTo>
                    <a:pt x="808609" y="154940"/>
                  </a:lnTo>
                  <a:lnTo>
                    <a:pt x="808609" y="653669"/>
                  </a:lnTo>
                  <a:lnTo>
                    <a:pt x="802259" y="653669"/>
                  </a:lnTo>
                  <a:lnTo>
                    <a:pt x="808609" y="653669"/>
                  </a:lnTo>
                  <a:cubicBezTo>
                    <a:pt x="808609" y="739267"/>
                    <a:pt x="739267" y="808609"/>
                    <a:pt x="653669" y="808609"/>
                  </a:cubicBezTo>
                  <a:lnTo>
                    <a:pt x="653669" y="802259"/>
                  </a:lnTo>
                  <a:lnTo>
                    <a:pt x="653669" y="808609"/>
                  </a:lnTo>
                  <a:lnTo>
                    <a:pt x="154940" y="808609"/>
                  </a:lnTo>
                  <a:lnTo>
                    <a:pt x="154940" y="802259"/>
                  </a:lnTo>
                  <a:lnTo>
                    <a:pt x="154940" y="808609"/>
                  </a:lnTo>
                  <a:cubicBezTo>
                    <a:pt x="69342" y="808609"/>
                    <a:pt x="0" y="739267"/>
                    <a:pt x="0" y="653669"/>
                  </a:cubicBezTo>
                  <a:lnTo>
                    <a:pt x="0" y="154940"/>
                  </a:lnTo>
                  <a:lnTo>
                    <a:pt x="6350" y="154940"/>
                  </a:lnTo>
                  <a:lnTo>
                    <a:pt x="0" y="154940"/>
                  </a:lnTo>
                  <a:moveTo>
                    <a:pt x="12700" y="154940"/>
                  </a:moveTo>
                  <a:lnTo>
                    <a:pt x="12700" y="653669"/>
                  </a:lnTo>
                  <a:lnTo>
                    <a:pt x="6350" y="653669"/>
                  </a:lnTo>
                  <a:lnTo>
                    <a:pt x="12700" y="653669"/>
                  </a:lnTo>
                  <a:cubicBezTo>
                    <a:pt x="12700" y="732282"/>
                    <a:pt x="76327" y="795909"/>
                    <a:pt x="154940" y="795909"/>
                  </a:cubicBezTo>
                  <a:lnTo>
                    <a:pt x="653669" y="795909"/>
                  </a:lnTo>
                  <a:cubicBezTo>
                    <a:pt x="732282" y="795909"/>
                    <a:pt x="795909" y="732282"/>
                    <a:pt x="795909" y="653669"/>
                  </a:cubicBezTo>
                  <a:lnTo>
                    <a:pt x="795909" y="154940"/>
                  </a:lnTo>
                  <a:cubicBezTo>
                    <a:pt x="795909" y="76327"/>
                    <a:pt x="732282" y="12700"/>
                    <a:pt x="653669" y="12700"/>
                  </a:cubicBezTo>
                  <a:lnTo>
                    <a:pt x="154940" y="12700"/>
                  </a:lnTo>
                  <a:lnTo>
                    <a:pt x="154940" y="6350"/>
                  </a:lnTo>
                  <a:lnTo>
                    <a:pt x="154940" y="12700"/>
                  </a:lnTo>
                  <a:cubicBezTo>
                    <a:pt x="76327" y="12700"/>
                    <a:pt x="12700" y="76327"/>
                    <a:pt x="12700" y="15494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90849" y="6402438"/>
            <a:ext cx="3316784" cy="414635"/>
            <a:chOff x="0" y="0"/>
            <a:chExt cx="4422378" cy="5528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22379" cy="552847"/>
            </a:xfrm>
            <a:custGeom>
              <a:avLst/>
              <a:gdLst/>
              <a:ahLst/>
              <a:cxnLst/>
              <a:rect r="r" b="b" t="t" l="l"/>
              <a:pathLst>
                <a:path h="552847" w="4422379">
                  <a:moveTo>
                    <a:pt x="0" y="0"/>
                  </a:moveTo>
                  <a:lnTo>
                    <a:pt x="4422379" y="0"/>
                  </a:lnTo>
                  <a:lnTo>
                    <a:pt x="4422379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42237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Scalability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90849" y="6976170"/>
            <a:ext cx="4437906" cy="848916"/>
            <a:chOff x="0" y="0"/>
            <a:chExt cx="5917208" cy="11318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17208" cy="1131888"/>
            </a:xfrm>
            <a:custGeom>
              <a:avLst/>
              <a:gdLst/>
              <a:ahLst/>
              <a:cxnLst/>
              <a:rect r="r" b="b" t="t" l="l"/>
              <a:pathLst>
                <a:path h="1131888" w="5917208">
                  <a:moveTo>
                    <a:pt x="0" y="0"/>
                  </a:moveTo>
                  <a:lnTo>
                    <a:pt x="5917208" y="0"/>
                  </a:lnTo>
                  <a:lnTo>
                    <a:pt x="5917208" y="1131888"/>
                  </a:lnTo>
                  <a:lnTo>
                    <a:pt x="0" y="1131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5917208" cy="1217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Horizontally scale microservices to handle increasing workloads.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90849" y="7984182"/>
            <a:ext cx="4437906" cy="848916"/>
            <a:chOff x="0" y="0"/>
            <a:chExt cx="5917208" cy="11318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17208" cy="1131888"/>
            </a:xfrm>
            <a:custGeom>
              <a:avLst/>
              <a:gdLst/>
              <a:ahLst/>
              <a:cxnLst/>
              <a:rect r="r" b="b" t="t" l="l"/>
              <a:pathLst>
                <a:path h="1131888" w="5917208">
                  <a:moveTo>
                    <a:pt x="0" y="0"/>
                  </a:moveTo>
                  <a:lnTo>
                    <a:pt x="5917208" y="0"/>
                  </a:lnTo>
                  <a:lnTo>
                    <a:pt x="5917208" y="1131888"/>
                  </a:lnTo>
                  <a:lnTo>
                    <a:pt x="0" y="1131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5917208" cy="1217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Kubernetes automates scaling based on traffic.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489204" y="6397675"/>
            <a:ext cx="606475" cy="606475"/>
            <a:chOff x="0" y="0"/>
            <a:chExt cx="808633" cy="8086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350" y="6350"/>
              <a:ext cx="795909" cy="795909"/>
            </a:xfrm>
            <a:custGeom>
              <a:avLst/>
              <a:gdLst/>
              <a:ahLst/>
              <a:cxnLst/>
              <a:rect r="r" b="b" t="t" l="l"/>
              <a:pathLst>
                <a:path h="795909" w="795909">
                  <a:moveTo>
                    <a:pt x="0" y="148590"/>
                  </a:moveTo>
                  <a:cubicBezTo>
                    <a:pt x="0" y="66548"/>
                    <a:pt x="66548" y="0"/>
                    <a:pt x="148590" y="0"/>
                  </a:cubicBezTo>
                  <a:lnTo>
                    <a:pt x="647319" y="0"/>
                  </a:lnTo>
                  <a:cubicBezTo>
                    <a:pt x="729361" y="0"/>
                    <a:pt x="795909" y="66548"/>
                    <a:pt x="795909" y="148590"/>
                  </a:cubicBezTo>
                  <a:lnTo>
                    <a:pt x="795909" y="647319"/>
                  </a:lnTo>
                  <a:cubicBezTo>
                    <a:pt x="795909" y="729361"/>
                    <a:pt x="729361" y="795909"/>
                    <a:pt x="647319" y="795909"/>
                  </a:cubicBezTo>
                  <a:lnTo>
                    <a:pt x="148590" y="795909"/>
                  </a:lnTo>
                  <a:cubicBezTo>
                    <a:pt x="66548" y="795909"/>
                    <a:pt x="0" y="729361"/>
                    <a:pt x="0" y="64731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08609" cy="808609"/>
            </a:xfrm>
            <a:custGeom>
              <a:avLst/>
              <a:gdLst/>
              <a:ahLst/>
              <a:cxnLst/>
              <a:rect r="r" b="b" t="t" l="l"/>
              <a:pathLst>
                <a:path h="808609" w="808609">
                  <a:moveTo>
                    <a:pt x="0" y="154940"/>
                  </a:moveTo>
                  <a:cubicBezTo>
                    <a:pt x="0" y="69342"/>
                    <a:pt x="69342" y="0"/>
                    <a:pt x="154940" y="0"/>
                  </a:cubicBezTo>
                  <a:lnTo>
                    <a:pt x="653669" y="0"/>
                  </a:lnTo>
                  <a:lnTo>
                    <a:pt x="653669" y="6350"/>
                  </a:lnTo>
                  <a:lnTo>
                    <a:pt x="653669" y="0"/>
                  </a:lnTo>
                  <a:cubicBezTo>
                    <a:pt x="739267" y="0"/>
                    <a:pt x="808609" y="69342"/>
                    <a:pt x="808609" y="154940"/>
                  </a:cubicBezTo>
                  <a:lnTo>
                    <a:pt x="802259" y="154940"/>
                  </a:lnTo>
                  <a:lnTo>
                    <a:pt x="808609" y="154940"/>
                  </a:lnTo>
                  <a:lnTo>
                    <a:pt x="808609" y="653669"/>
                  </a:lnTo>
                  <a:lnTo>
                    <a:pt x="802259" y="653669"/>
                  </a:lnTo>
                  <a:lnTo>
                    <a:pt x="808609" y="653669"/>
                  </a:lnTo>
                  <a:cubicBezTo>
                    <a:pt x="808609" y="739267"/>
                    <a:pt x="739267" y="808609"/>
                    <a:pt x="653669" y="808609"/>
                  </a:cubicBezTo>
                  <a:lnTo>
                    <a:pt x="653669" y="802259"/>
                  </a:lnTo>
                  <a:lnTo>
                    <a:pt x="653669" y="808609"/>
                  </a:lnTo>
                  <a:lnTo>
                    <a:pt x="154940" y="808609"/>
                  </a:lnTo>
                  <a:lnTo>
                    <a:pt x="154940" y="802259"/>
                  </a:lnTo>
                  <a:lnTo>
                    <a:pt x="154940" y="808609"/>
                  </a:lnTo>
                  <a:cubicBezTo>
                    <a:pt x="69342" y="808609"/>
                    <a:pt x="0" y="739267"/>
                    <a:pt x="0" y="653669"/>
                  </a:cubicBezTo>
                  <a:lnTo>
                    <a:pt x="0" y="154940"/>
                  </a:lnTo>
                  <a:lnTo>
                    <a:pt x="6350" y="154940"/>
                  </a:lnTo>
                  <a:lnTo>
                    <a:pt x="0" y="154940"/>
                  </a:lnTo>
                  <a:moveTo>
                    <a:pt x="12700" y="154940"/>
                  </a:moveTo>
                  <a:lnTo>
                    <a:pt x="12700" y="653669"/>
                  </a:lnTo>
                  <a:lnTo>
                    <a:pt x="6350" y="653669"/>
                  </a:lnTo>
                  <a:lnTo>
                    <a:pt x="12700" y="653669"/>
                  </a:lnTo>
                  <a:cubicBezTo>
                    <a:pt x="12700" y="732282"/>
                    <a:pt x="76327" y="795909"/>
                    <a:pt x="154940" y="795909"/>
                  </a:cubicBezTo>
                  <a:lnTo>
                    <a:pt x="653669" y="795909"/>
                  </a:lnTo>
                  <a:cubicBezTo>
                    <a:pt x="732282" y="795909"/>
                    <a:pt x="795909" y="732282"/>
                    <a:pt x="795909" y="653669"/>
                  </a:cubicBezTo>
                  <a:lnTo>
                    <a:pt x="795909" y="154940"/>
                  </a:lnTo>
                  <a:cubicBezTo>
                    <a:pt x="795909" y="76327"/>
                    <a:pt x="732282" y="12700"/>
                    <a:pt x="653669" y="12700"/>
                  </a:cubicBezTo>
                  <a:lnTo>
                    <a:pt x="154940" y="12700"/>
                  </a:lnTo>
                  <a:lnTo>
                    <a:pt x="154940" y="6350"/>
                  </a:lnTo>
                  <a:lnTo>
                    <a:pt x="154940" y="12700"/>
                  </a:lnTo>
                  <a:cubicBezTo>
                    <a:pt x="76327" y="12700"/>
                    <a:pt x="12700" y="76327"/>
                    <a:pt x="12700" y="15494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356127" y="6402438"/>
            <a:ext cx="3316784" cy="414635"/>
            <a:chOff x="0" y="0"/>
            <a:chExt cx="4422378" cy="5528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22379" cy="552847"/>
            </a:xfrm>
            <a:custGeom>
              <a:avLst/>
              <a:gdLst/>
              <a:ahLst/>
              <a:cxnLst/>
              <a:rect r="r" b="b" t="t" l="l"/>
              <a:pathLst>
                <a:path h="552847" w="4422379">
                  <a:moveTo>
                    <a:pt x="0" y="0"/>
                  </a:moveTo>
                  <a:lnTo>
                    <a:pt x="4422379" y="0"/>
                  </a:lnTo>
                  <a:lnTo>
                    <a:pt x="4422379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442237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Fault Tolerance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56127" y="6976170"/>
            <a:ext cx="4437906" cy="1273374"/>
            <a:chOff x="0" y="0"/>
            <a:chExt cx="5917208" cy="16978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917208" cy="1697832"/>
            </a:xfrm>
            <a:custGeom>
              <a:avLst/>
              <a:gdLst/>
              <a:ahLst/>
              <a:cxnLst/>
              <a:rect r="r" b="b" t="t" l="l"/>
              <a:pathLst>
                <a:path h="1697832" w="5917208">
                  <a:moveTo>
                    <a:pt x="0" y="0"/>
                  </a:moveTo>
                  <a:lnTo>
                    <a:pt x="5917208" y="0"/>
                  </a:lnTo>
                  <a:lnTo>
                    <a:pt x="5917208" y="1697832"/>
                  </a:lnTo>
                  <a:lnTo>
                    <a:pt x="0" y="1697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5917208" cy="178355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Design systems to withstand failures with redundancy and self-healing mechanisms.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054482" y="6397675"/>
            <a:ext cx="606475" cy="606475"/>
            <a:chOff x="0" y="0"/>
            <a:chExt cx="808633" cy="80863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6350" y="6350"/>
              <a:ext cx="795909" cy="795909"/>
            </a:xfrm>
            <a:custGeom>
              <a:avLst/>
              <a:gdLst/>
              <a:ahLst/>
              <a:cxnLst/>
              <a:rect r="r" b="b" t="t" l="l"/>
              <a:pathLst>
                <a:path h="795909" w="795909">
                  <a:moveTo>
                    <a:pt x="0" y="148590"/>
                  </a:moveTo>
                  <a:cubicBezTo>
                    <a:pt x="0" y="66548"/>
                    <a:pt x="66548" y="0"/>
                    <a:pt x="148590" y="0"/>
                  </a:cubicBezTo>
                  <a:lnTo>
                    <a:pt x="647319" y="0"/>
                  </a:lnTo>
                  <a:cubicBezTo>
                    <a:pt x="729361" y="0"/>
                    <a:pt x="795909" y="66548"/>
                    <a:pt x="795909" y="148590"/>
                  </a:cubicBezTo>
                  <a:lnTo>
                    <a:pt x="795909" y="647319"/>
                  </a:lnTo>
                  <a:cubicBezTo>
                    <a:pt x="795909" y="729361"/>
                    <a:pt x="729361" y="795909"/>
                    <a:pt x="647319" y="795909"/>
                  </a:cubicBezTo>
                  <a:lnTo>
                    <a:pt x="148590" y="795909"/>
                  </a:lnTo>
                  <a:cubicBezTo>
                    <a:pt x="66548" y="795909"/>
                    <a:pt x="0" y="729361"/>
                    <a:pt x="0" y="647319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08609" cy="808609"/>
            </a:xfrm>
            <a:custGeom>
              <a:avLst/>
              <a:gdLst/>
              <a:ahLst/>
              <a:cxnLst/>
              <a:rect r="r" b="b" t="t" l="l"/>
              <a:pathLst>
                <a:path h="808609" w="808609">
                  <a:moveTo>
                    <a:pt x="0" y="154940"/>
                  </a:moveTo>
                  <a:cubicBezTo>
                    <a:pt x="0" y="69342"/>
                    <a:pt x="69342" y="0"/>
                    <a:pt x="154940" y="0"/>
                  </a:cubicBezTo>
                  <a:lnTo>
                    <a:pt x="653669" y="0"/>
                  </a:lnTo>
                  <a:lnTo>
                    <a:pt x="653669" y="6350"/>
                  </a:lnTo>
                  <a:lnTo>
                    <a:pt x="653669" y="0"/>
                  </a:lnTo>
                  <a:cubicBezTo>
                    <a:pt x="739267" y="0"/>
                    <a:pt x="808609" y="69342"/>
                    <a:pt x="808609" y="154940"/>
                  </a:cubicBezTo>
                  <a:lnTo>
                    <a:pt x="802259" y="154940"/>
                  </a:lnTo>
                  <a:lnTo>
                    <a:pt x="808609" y="154940"/>
                  </a:lnTo>
                  <a:lnTo>
                    <a:pt x="808609" y="653669"/>
                  </a:lnTo>
                  <a:lnTo>
                    <a:pt x="802259" y="653669"/>
                  </a:lnTo>
                  <a:lnTo>
                    <a:pt x="808609" y="653669"/>
                  </a:lnTo>
                  <a:cubicBezTo>
                    <a:pt x="808609" y="739267"/>
                    <a:pt x="739267" y="808609"/>
                    <a:pt x="653669" y="808609"/>
                  </a:cubicBezTo>
                  <a:lnTo>
                    <a:pt x="653669" y="802259"/>
                  </a:lnTo>
                  <a:lnTo>
                    <a:pt x="653669" y="808609"/>
                  </a:lnTo>
                  <a:lnTo>
                    <a:pt x="154940" y="808609"/>
                  </a:lnTo>
                  <a:lnTo>
                    <a:pt x="154940" y="802259"/>
                  </a:lnTo>
                  <a:lnTo>
                    <a:pt x="154940" y="808609"/>
                  </a:lnTo>
                  <a:cubicBezTo>
                    <a:pt x="69342" y="808609"/>
                    <a:pt x="0" y="739267"/>
                    <a:pt x="0" y="653669"/>
                  </a:cubicBezTo>
                  <a:lnTo>
                    <a:pt x="0" y="154940"/>
                  </a:lnTo>
                  <a:lnTo>
                    <a:pt x="6350" y="154940"/>
                  </a:lnTo>
                  <a:lnTo>
                    <a:pt x="0" y="154940"/>
                  </a:lnTo>
                  <a:moveTo>
                    <a:pt x="12700" y="154940"/>
                  </a:moveTo>
                  <a:lnTo>
                    <a:pt x="12700" y="653669"/>
                  </a:lnTo>
                  <a:lnTo>
                    <a:pt x="6350" y="653669"/>
                  </a:lnTo>
                  <a:lnTo>
                    <a:pt x="12700" y="653669"/>
                  </a:lnTo>
                  <a:cubicBezTo>
                    <a:pt x="12700" y="732282"/>
                    <a:pt x="76327" y="795909"/>
                    <a:pt x="154940" y="795909"/>
                  </a:cubicBezTo>
                  <a:lnTo>
                    <a:pt x="653669" y="795909"/>
                  </a:lnTo>
                  <a:cubicBezTo>
                    <a:pt x="732282" y="795909"/>
                    <a:pt x="795909" y="732282"/>
                    <a:pt x="795909" y="653669"/>
                  </a:cubicBezTo>
                  <a:lnTo>
                    <a:pt x="795909" y="154940"/>
                  </a:lnTo>
                  <a:cubicBezTo>
                    <a:pt x="795909" y="76327"/>
                    <a:pt x="732282" y="12700"/>
                    <a:pt x="653669" y="12700"/>
                  </a:cubicBezTo>
                  <a:lnTo>
                    <a:pt x="154940" y="12700"/>
                  </a:lnTo>
                  <a:lnTo>
                    <a:pt x="154940" y="6350"/>
                  </a:lnTo>
                  <a:lnTo>
                    <a:pt x="154940" y="12700"/>
                  </a:lnTo>
                  <a:cubicBezTo>
                    <a:pt x="76327" y="12700"/>
                    <a:pt x="12700" y="76327"/>
                    <a:pt x="12700" y="15494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921406" y="6402438"/>
            <a:ext cx="3316784" cy="414635"/>
            <a:chOff x="0" y="0"/>
            <a:chExt cx="4422378" cy="5528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422379" cy="552847"/>
            </a:xfrm>
            <a:custGeom>
              <a:avLst/>
              <a:gdLst/>
              <a:ahLst/>
              <a:cxnLst/>
              <a:rect r="r" b="b" t="t" l="l"/>
              <a:pathLst>
                <a:path h="552847" w="4422379">
                  <a:moveTo>
                    <a:pt x="0" y="0"/>
                  </a:moveTo>
                  <a:lnTo>
                    <a:pt x="4422379" y="0"/>
                  </a:lnTo>
                  <a:lnTo>
                    <a:pt x="4422379" y="552847"/>
                  </a:lnTo>
                  <a:lnTo>
                    <a:pt x="0" y="5528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4422378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Circuit Breakers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921406" y="6976170"/>
            <a:ext cx="4437906" cy="848916"/>
            <a:chOff x="0" y="0"/>
            <a:chExt cx="5917208" cy="113188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917208" cy="1131888"/>
            </a:xfrm>
            <a:custGeom>
              <a:avLst/>
              <a:gdLst/>
              <a:ahLst/>
              <a:cxnLst/>
              <a:rect r="r" b="b" t="t" l="l"/>
              <a:pathLst>
                <a:path h="1131888" w="5917208">
                  <a:moveTo>
                    <a:pt x="0" y="0"/>
                  </a:moveTo>
                  <a:lnTo>
                    <a:pt x="5917208" y="0"/>
                  </a:lnTo>
                  <a:lnTo>
                    <a:pt x="5917208" y="1131888"/>
                  </a:lnTo>
                  <a:lnTo>
                    <a:pt x="0" y="1131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5917208" cy="1217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Implement circuit breakers to prevent cascading failures.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28687" y="9131499"/>
            <a:ext cx="16430625" cy="424458"/>
            <a:chOff x="0" y="0"/>
            <a:chExt cx="21907500" cy="56594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1907500" cy="565943"/>
            </a:xfrm>
            <a:custGeom>
              <a:avLst/>
              <a:gdLst/>
              <a:ahLst/>
              <a:cxnLst/>
              <a:rect r="r" b="b" t="t" l="l"/>
              <a:pathLst>
                <a:path h="565943" w="21907500">
                  <a:moveTo>
                    <a:pt x="0" y="0"/>
                  </a:moveTo>
                  <a:lnTo>
                    <a:pt x="21907500" y="0"/>
                  </a:lnTo>
                  <a:lnTo>
                    <a:pt x="21907500" y="565943"/>
                  </a:lnTo>
                  <a:lnTo>
                    <a:pt x="0" y="5659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21907500" cy="65166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Uptime guarantees of 99.99% for critical services. Downtime averages $5,600 per minute.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959322"/>
            <a:ext cx="9445526" cy="2657921"/>
            <a:chOff x="0" y="0"/>
            <a:chExt cx="12594035" cy="3543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94035" cy="35819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Automation and CI/CD: Accelerating Development Cycles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504244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2238" y="6034682"/>
            <a:ext cx="3544044" cy="442912"/>
            <a:chOff x="0" y="0"/>
            <a:chExt cx="472539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CI/CD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6647706"/>
            <a:ext cx="4510088" cy="907256"/>
            <a:chOff x="0" y="0"/>
            <a:chExt cx="6013450" cy="12096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134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6013450">
                  <a:moveTo>
                    <a:pt x="0" y="0"/>
                  </a:moveTo>
                  <a:lnTo>
                    <a:pt x="6013450" y="0"/>
                  </a:lnTo>
                  <a:lnTo>
                    <a:pt x="60134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60134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Automate the software delivery pipeline, enabling faster releases.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5927526" y="504244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927526" y="6034682"/>
            <a:ext cx="3544044" cy="442912"/>
            <a:chOff x="0" y="0"/>
            <a:chExt cx="4725392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IaC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927526" y="6647706"/>
            <a:ext cx="4510236" cy="907256"/>
            <a:chOff x="0" y="0"/>
            <a:chExt cx="6013648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0136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6013648">
                  <a:moveTo>
                    <a:pt x="0" y="0"/>
                  </a:moveTo>
                  <a:lnTo>
                    <a:pt x="6013648" y="0"/>
                  </a:lnTo>
                  <a:lnTo>
                    <a:pt x="60136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60136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Manage infrastructure through code for repeatability and version control.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2238" y="7873901"/>
            <a:ext cx="9445526" cy="453629"/>
            <a:chOff x="0" y="0"/>
            <a:chExt cx="12594035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Companies with mature CI/CD pipelines deploy code 200x more frequently.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4051" y="773162"/>
            <a:ext cx="16319897" cy="1757065"/>
            <a:chOff x="0" y="0"/>
            <a:chExt cx="21759863" cy="23427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59864" cy="2342753"/>
            </a:xfrm>
            <a:custGeom>
              <a:avLst/>
              <a:gdLst/>
              <a:ahLst/>
              <a:cxnLst/>
              <a:rect r="r" b="b" t="t" l="l"/>
              <a:pathLst>
                <a:path h="2342753" w="21759864">
                  <a:moveTo>
                    <a:pt x="0" y="0"/>
                  </a:moveTo>
                  <a:lnTo>
                    <a:pt x="21759864" y="0"/>
                  </a:lnTo>
                  <a:lnTo>
                    <a:pt x="21759864" y="2342753"/>
                  </a:lnTo>
                  <a:lnTo>
                    <a:pt x="0" y="23427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759863" cy="23713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Serverless Computing: Focus on Code, Not Infrastructure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117675" y="4969817"/>
            <a:ext cx="3608040" cy="439340"/>
            <a:chOff x="0" y="0"/>
            <a:chExt cx="4810720" cy="5857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0720" cy="585787"/>
            </a:xfrm>
            <a:custGeom>
              <a:avLst/>
              <a:gdLst/>
              <a:ahLst/>
              <a:cxnLst/>
              <a:rect r="r" b="b" t="t" l="l"/>
              <a:pathLst>
                <a:path h="585787" w="4810720">
                  <a:moveTo>
                    <a:pt x="0" y="0"/>
                  </a:moveTo>
                  <a:lnTo>
                    <a:pt x="4810720" y="0"/>
                  </a:lnTo>
                  <a:lnTo>
                    <a:pt x="4810720" y="585787"/>
                  </a:lnTo>
                  <a:lnTo>
                    <a:pt x="0" y="585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810720" cy="6048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Serverless Functions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4051" y="5577780"/>
            <a:ext cx="4741664" cy="1349276"/>
            <a:chOff x="0" y="0"/>
            <a:chExt cx="6322218" cy="17990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22218" cy="1799035"/>
            </a:xfrm>
            <a:custGeom>
              <a:avLst/>
              <a:gdLst/>
              <a:ahLst/>
              <a:cxnLst/>
              <a:rect r="r" b="b" t="t" l="l"/>
              <a:pathLst>
                <a:path h="1799035" w="6322218">
                  <a:moveTo>
                    <a:pt x="0" y="0"/>
                  </a:moveTo>
                  <a:lnTo>
                    <a:pt x="6322218" y="0"/>
                  </a:lnTo>
                  <a:lnTo>
                    <a:pt x="6322218" y="1799035"/>
                  </a:lnTo>
                  <a:lnTo>
                    <a:pt x="0" y="17990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6322218" cy="18847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Execute code without managing servers (AWS Lambda, Azure Functions).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6287989" y="3092500"/>
            <a:ext cx="5711875" cy="5711875"/>
          </a:xfrm>
          <a:custGeom>
            <a:avLst/>
            <a:gdLst/>
            <a:ahLst/>
            <a:cxnLst/>
            <a:rect r="r" b="b" t="t" l="l"/>
            <a:pathLst>
              <a:path h="5711875" w="5711875">
                <a:moveTo>
                  <a:pt x="0" y="0"/>
                </a:moveTo>
                <a:lnTo>
                  <a:pt x="5711875" y="0"/>
                </a:lnTo>
                <a:lnTo>
                  <a:pt x="5711875" y="5711875"/>
                </a:lnTo>
                <a:lnTo>
                  <a:pt x="0" y="5711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 descr="preencoded.png"/>
          <p:cNvSpPr/>
          <p:nvPr/>
        </p:nvSpPr>
        <p:spPr>
          <a:xfrm flipH="false" flipV="false" rot="0">
            <a:off x="7475265" y="5701234"/>
            <a:ext cx="395288" cy="494259"/>
          </a:xfrm>
          <a:custGeom>
            <a:avLst/>
            <a:gdLst/>
            <a:ahLst/>
            <a:cxnLst/>
            <a:rect r="r" b="b" t="t" l="l"/>
            <a:pathLst>
              <a:path h="494259" w="395288">
                <a:moveTo>
                  <a:pt x="0" y="0"/>
                </a:moveTo>
                <a:lnTo>
                  <a:pt x="395287" y="0"/>
                </a:lnTo>
                <a:lnTo>
                  <a:pt x="395287" y="494258"/>
                </a:lnTo>
                <a:lnTo>
                  <a:pt x="0" y="494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6" t="0" r="-496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562135" y="5194696"/>
            <a:ext cx="3514874" cy="439340"/>
            <a:chOff x="0" y="0"/>
            <a:chExt cx="4686498" cy="5857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86498" cy="585787"/>
            </a:xfrm>
            <a:custGeom>
              <a:avLst/>
              <a:gdLst/>
              <a:ahLst/>
              <a:cxnLst/>
              <a:rect r="r" b="b" t="t" l="l"/>
              <a:pathLst>
                <a:path h="585787" w="4686498">
                  <a:moveTo>
                    <a:pt x="0" y="0"/>
                  </a:moveTo>
                  <a:lnTo>
                    <a:pt x="4686498" y="0"/>
                  </a:lnTo>
                  <a:lnTo>
                    <a:pt x="4686498" y="585787"/>
                  </a:lnTo>
                  <a:lnTo>
                    <a:pt x="0" y="585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686498" cy="60483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Event-Driven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562135" y="5802660"/>
            <a:ext cx="4741812" cy="899517"/>
            <a:chOff x="0" y="0"/>
            <a:chExt cx="6322417" cy="11993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22417" cy="1199357"/>
            </a:xfrm>
            <a:custGeom>
              <a:avLst/>
              <a:gdLst/>
              <a:ahLst/>
              <a:cxnLst/>
              <a:rect r="r" b="b" t="t" l="l"/>
              <a:pathLst>
                <a:path h="1199357" w="6322417">
                  <a:moveTo>
                    <a:pt x="0" y="0"/>
                  </a:moveTo>
                  <a:lnTo>
                    <a:pt x="6322417" y="0"/>
                  </a:lnTo>
                  <a:lnTo>
                    <a:pt x="6322417" y="1199357"/>
                  </a:lnTo>
                  <a:lnTo>
                    <a:pt x="0" y="11993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85725"/>
              <a:ext cx="6322417" cy="128508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Trigger functions based on events, like file uploads and database updates.</a:t>
              </a:r>
            </a:p>
          </p:txBody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6287989" y="3092500"/>
            <a:ext cx="5711875" cy="5711875"/>
          </a:xfrm>
          <a:custGeom>
            <a:avLst/>
            <a:gdLst/>
            <a:ahLst/>
            <a:cxnLst/>
            <a:rect r="r" b="b" t="t" l="l"/>
            <a:pathLst>
              <a:path h="5711875" w="5711875">
                <a:moveTo>
                  <a:pt x="0" y="0"/>
                </a:moveTo>
                <a:lnTo>
                  <a:pt x="5711875" y="0"/>
                </a:lnTo>
                <a:lnTo>
                  <a:pt x="5711875" y="5711875"/>
                </a:lnTo>
                <a:lnTo>
                  <a:pt x="0" y="5711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 descr="preencoded.png"/>
          <p:cNvSpPr/>
          <p:nvPr/>
        </p:nvSpPr>
        <p:spPr>
          <a:xfrm flipH="false" flipV="false" rot="0">
            <a:off x="10417001" y="5701234"/>
            <a:ext cx="395288" cy="494259"/>
          </a:xfrm>
          <a:custGeom>
            <a:avLst/>
            <a:gdLst/>
            <a:ahLst/>
            <a:cxnLst/>
            <a:rect r="r" b="b" t="t" l="l"/>
            <a:pathLst>
              <a:path h="494259" w="395288">
                <a:moveTo>
                  <a:pt x="0" y="0"/>
                </a:moveTo>
                <a:lnTo>
                  <a:pt x="395288" y="0"/>
                </a:lnTo>
                <a:lnTo>
                  <a:pt x="395288" y="494258"/>
                </a:lnTo>
                <a:lnTo>
                  <a:pt x="0" y="4942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6" t="0" r="-496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84051" y="9120634"/>
            <a:ext cx="16319897" cy="449759"/>
            <a:chOff x="0" y="0"/>
            <a:chExt cx="21759863" cy="59967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759864" cy="599678"/>
            </a:xfrm>
            <a:custGeom>
              <a:avLst/>
              <a:gdLst/>
              <a:ahLst/>
              <a:cxnLst/>
              <a:rect r="r" b="b" t="t" l="l"/>
              <a:pathLst>
                <a:path h="599678" w="21759864">
                  <a:moveTo>
                    <a:pt x="0" y="0"/>
                  </a:moveTo>
                  <a:lnTo>
                    <a:pt x="21759864" y="0"/>
                  </a:lnTo>
                  <a:lnTo>
                    <a:pt x="21759864" y="599678"/>
                  </a:lnTo>
                  <a:lnTo>
                    <a:pt x="0" y="5996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21759863" cy="68540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Benefits include reduced overhead, automatic scaling, and cost optimization. Serverless adoption grew 43% in 2023.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2238" y="1438424"/>
            <a:ext cx="12237541" cy="885974"/>
            <a:chOff x="0" y="0"/>
            <a:chExt cx="16316722" cy="11812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1672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6316722">
                  <a:moveTo>
                    <a:pt x="0" y="0"/>
                  </a:moveTo>
                  <a:lnTo>
                    <a:pt x="16316722" y="0"/>
                  </a:lnTo>
                  <a:lnTo>
                    <a:pt x="1631672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316722" cy="12193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Security in the Cloud-Native World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7475" y="2886670"/>
            <a:ext cx="2726680" cy="1643211"/>
            <a:chOff x="0" y="0"/>
            <a:chExt cx="3635573" cy="21909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3622802" cy="2178177"/>
            </a:xfrm>
            <a:custGeom>
              <a:avLst/>
              <a:gdLst/>
              <a:ahLst/>
              <a:cxnLst/>
              <a:rect r="r" b="b" t="t" l="l"/>
              <a:pathLst>
                <a:path h="2178177" w="362280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3463671" y="0"/>
                  </a:lnTo>
                  <a:cubicBezTo>
                    <a:pt x="3551555" y="0"/>
                    <a:pt x="3622802" y="71120"/>
                    <a:pt x="3622802" y="158750"/>
                  </a:cubicBezTo>
                  <a:lnTo>
                    <a:pt x="3622802" y="2019427"/>
                  </a:lnTo>
                  <a:cubicBezTo>
                    <a:pt x="3622802" y="2107057"/>
                    <a:pt x="3551555" y="2178177"/>
                    <a:pt x="3463671" y="2178177"/>
                  </a:cubicBezTo>
                  <a:lnTo>
                    <a:pt x="159131" y="2178177"/>
                  </a:lnTo>
                  <a:cubicBezTo>
                    <a:pt x="71247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35502" cy="2190877"/>
            </a:xfrm>
            <a:custGeom>
              <a:avLst/>
              <a:gdLst/>
              <a:ahLst/>
              <a:cxnLst/>
              <a:rect r="r" b="b" t="t" l="l"/>
              <a:pathLst>
                <a:path h="2190877" w="3635502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3470021" y="0"/>
                  </a:lnTo>
                  <a:lnTo>
                    <a:pt x="3470021" y="6350"/>
                  </a:lnTo>
                  <a:lnTo>
                    <a:pt x="3470021" y="0"/>
                  </a:lnTo>
                  <a:cubicBezTo>
                    <a:pt x="3561461" y="0"/>
                    <a:pt x="3635502" y="73914"/>
                    <a:pt x="3635502" y="165100"/>
                  </a:cubicBezTo>
                  <a:lnTo>
                    <a:pt x="3629152" y="165100"/>
                  </a:lnTo>
                  <a:lnTo>
                    <a:pt x="3635502" y="165100"/>
                  </a:lnTo>
                  <a:lnTo>
                    <a:pt x="3635502" y="2025777"/>
                  </a:lnTo>
                  <a:lnTo>
                    <a:pt x="3629152" y="2025777"/>
                  </a:lnTo>
                  <a:lnTo>
                    <a:pt x="3635502" y="2025777"/>
                  </a:lnTo>
                  <a:cubicBezTo>
                    <a:pt x="3635502" y="2116963"/>
                    <a:pt x="3561334" y="2190877"/>
                    <a:pt x="3470021" y="2190877"/>
                  </a:cubicBezTo>
                  <a:lnTo>
                    <a:pt x="3470021" y="2184527"/>
                  </a:lnTo>
                  <a:lnTo>
                    <a:pt x="3470021" y="2190877"/>
                  </a:lnTo>
                  <a:lnTo>
                    <a:pt x="165481" y="2190877"/>
                  </a:lnTo>
                  <a:lnTo>
                    <a:pt x="165481" y="2184527"/>
                  </a:lnTo>
                  <a:lnTo>
                    <a:pt x="165481" y="2190877"/>
                  </a:lnTo>
                  <a:cubicBezTo>
                    <a:pt x="74041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481" y="2178177"/>
                  </a:cubicBezTo>
                  <a:lnTo>
                    <a:pt x="3470021" y="2178177"/>
                  </a:lnTo>
                  <a:cubicBezTo>
                    <a:pt x="3554476" y="2178177"/>
                    <a:pt x="3622802" y="2109978"/>
                    <a:pt x="3622802" y="2025777"/>
                  </a:cubicBezTo>
                  <a:lnTo>
                    <a:pt x="3622802" y="165100"/>
                  </a:lnTo>
                  <a:cubicBezTo>
                    <a:pt x="3622802" y="80899"/>
                    <a:pt x="3554349" y="12700"/>
                    <a:pt x="347002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2151459" y="3459064"/>
            <a:ext cx="398710" cy="498276"/>
          </a:xfrm>
          <a:custGeom>
            <a:avLst/>
            <a:gdLst/>
            <a:ahLst/>
            <a:cxnLst/>
            <a:rect r="r" b="b" t="t" l="l"/>
            <a:pathLst>
              <a:path h="498276" w="398710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9" t="0" r="-469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992910" y="3174950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DevSecOps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992910" y="3787974"/>
            <a:ext cx="4264224" cy="453629"/>
            <a:chOff x="0" y="0"/>
            <a:chExt cx="5685632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85632" cy="604838"/>
            </a:xfrm>
            <a:custGeom>
              <a:avLst/>
              <a:gdLst/>
              <a:ahLst/>
              <a:cxnLst/>
              <a:rect r="r" b="b" t="t" l="l"/>
              <a:pathLst>
                <a:path h="604838" w="5685632">
                  <a:moveTo>
                    <a:pt x="0" y="0"/>
                  </a:moveTo>
                  <a:lnTo>
                    <a:pt x="5685632" y="0"/>
                  </a:lnTo>
                  <a:lnTo>
                    <a:pt x="568563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568563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Integrate security into every stage.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851076" y="4506069"/>
            <a:ext cx="13303002" cy="19050"/>
            <a:chOff x="0" y="0"/>
            <a:chExt cx="17737337" cy="25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737328" cy="25400"/>
            </a:xfrm>
            <a:custGeom>
              <a:avLst/>
              <a:gdLst/>
              <a:ahLst/>
              <a:cxnLst/>
              <a:rect r="r" b="b" t="t" l="l"/>
              <a:pathLst>
                <a:path h="25400" w="1773732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87475" y="4662041"/>
            <a:ext cx="5443984" cy="1643211"/>
            <a:chOff x="0" y="0"/>
            <a:chExt cx="7258645" cy="21909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7245858" cy="2178177"/>
            </a:xfrm>
            <a:custGeom>
              <a:avLst/>
              <a:gdLst/>
              <a:ahLst/>
              <a:cxnLst/>
              <a:rect r="r" b="b" t="t" l="l"/>
              <a:pathLst>
                <a:path h="2178177" w="7245858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7086473" y="0"/>
                  </a:lnTo>
                  <a:cubicBezTo>
                    <a:pt x="7174484" y="0"/>
                    <a:pt x="7245858" y="71120"/>
                    <a:pt x="7245858" y="158750"/>
                  </a:cubicBezTo>
                  <a:lnTo>
                    <a:pt x="7245858" y="2019427"/>
                  </a:lnTo>
                  <a:cubicBezTo>
                    <a:pt x="7245858" y="2107057"/>
                    <a:pt x="7174484" y="2178177"/>
                    <a:pt x="7086473" y="2178177"/>
                  </a:cubicBezTo>
                  <a:lnTo>
                    <a:pt x="159385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58558" cy="2190877"/>
            </a:xfrm>
            <a:custGeom>
              <a:avLst/>
              <a:gdLst/>
              <a:ahLst/>
              <a:cxnLst/>
              <a:rect r="r" b="b" t="t" l="l"/>
              <a:pathLst>
                <a:path h="2190877" w="7258558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7092823" y="0"/>
                  </a:lnTo>
                  <a:lnTo>
                    <a:pt x="7092823" y="6350"/>
                  </a:lnTo>
                  <a:lnTo>
                    <a:pt x="7092823" y="0"/>
                  </a:lnTo>
                  <a:cubicBezTo>
                    <a:pt x="7184390" y="0"/>
                    <a:pt x="7258558" y="73914"/>
                    <a:pt x="7258558" y="165100"/>
                  </a:cubicBezTo>
                  <a:lnTo>
                    <a:pt x="7252208" y="165100"/>
                  </a:lnTo>
                  <a:lnTo>
                    <a:pt x="7258558" y="165100"/>
                  </a:lnTo>
                  <a:lnTo>
                    <a:pt x="7258558" y="2025777"/>
                  </a:lnTo>
                  <a:lnTo>
                    <a:pt x="7252208" y="2025777"/>
                  </a:lnTo>
                  <a:lnTo>
                    <a:pt x="7258558" y="2025777"/>
                  </a:lnTo>
                  <a:cubicBezTo>
                    <a:pt x="7258558" y="2116963"/>
                    <a:pt x="7184263" y="2190877"/>
                    <a:pt x="7092823" y="2190877"/>
                  </a:cubicBezTo>
                  <a:lnTo>
                    <a:pt x="7092823" y="2184527"/>
                  </a:lnTo>
                  <a:lnTo>
                    <a:pt x="7092823" y="2190877"/>
                  </a:lnTo>
                  <a:lnTo>
                    <a:pt x="165735" y="2190877"/>
                  </a:lnTo>
                  <a:lnTo>
                    <a:pt x="165735" y="2184527"/>
                  </a:lnTo>
                  <a:lnTo>
                    <a:pt x="165735" y="2190877"/>
                  </a:lnTo>
                  <a:cubicBezTo>
                    <a:pt x="74168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735" y="2178177"/>
                  </a:cubicBezTo>
                  <a:lnTo>
                    <a:pt x="7092823" y="2178177"/>
                  </a:lnTo>
                  <a:cubicBezTo>
                    <a:pt x="7177405" y="2178177"/>
                    <a:pt x="7245858" y="2109851"/>
                    <a:pt x="7245858" y="2025777"/>
                  </a:cubicBezTo>
                  <a:lnTo>
                    <a:pt x="7245858" y="165100"/>
                  </a:lnTo>
                  <a:cubicBezTo>
                    <a:pt x="7245858" y="80899"/>
                    <a:pt x="7177405" y="12700"/>
                    <a:pt x="7092823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3510111" y="5234434"/>
            <a:ext cx="398710" cy="498276"/>
          </a:xfrm>
          <a:custGeom>
            <a:avLst/>
            <a:gdLst/>
            <a:ahLst/>
            <a:cxnLst/>
            <a:rect r="r" b="b" t="t" l="l"/>
            <a:pathLst>
              <a:path h="498276" w="398710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9" t="0" r="-469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6710214" y="4950321"/>
            <a:ext cx="3257401" cy="442912"/>
            <a:chOff x="0" y="0"/>
            <a:chExt cx="4343202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43202" cy="590550"/>
            </a:xfrm>
            <a:custGeom>
              <a:avLst/>
              <a:gdLst/>
              <a:ahLst/>
              <a:cxnLst/>
              <a:rect r="r" b="b" t="t" l="l"/>
              <a:pathLst>
                <a:path h="590550" w="4343202">
                  <a:moveTo>
                    <a:pt x="0" y="0"/>
                  </a:moveTo>
                  <a:lnTo>
                    <a:pt x="4343202" y="0"/>
                  </a:lnTo>
                  <a:lnTo>
                    <a:pt x="434320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434320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Container Security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710214" y="5563344"/>
            <a:ext cx="3257401" cy="453629"/>
            <a:chOff x="0" y="0"/>
            <a:chExt cx="4343202" cy="604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343202" cy="604838"/>
            </a:xfrm>
            <a:custGeom>
              <a:avLst/>
              <a:gdLst/>
              <a:ahLst/>
              <a:cxnLst/>
              <a:rect r="r" b="b" t="t" l="l"/>
              <a:pathLst>
                <a:path h="604838" w="4343202">
                  <a:moveTo>
                    <a:pt x="0" y="0"/>
                  </a:moveTo>
                  <a:lnTo>
                    <a:pt x="4343202" y="0"/>
                  </a:lnTo>
                  <a:lnTo>
                    <a:pt x="434320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4343202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Scan for vulnerabilities.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568380" y="6281440"/>
            <a:ext cx="10585698" cy="19050"/>
            <a:chOff x="0" y="0"/>
            <a:chExt cx="14114263" cy="25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114272" cy="25400"/>
            </a:xfrm>
            <a:custGeom>
              <a:avLst/>
              <a:gdLst/>
              <a:ahLst/>
              <a:cxnLst/>
              <a:rect r="r" b="b" t="t" l="l"/>
              <a:pathLst>
                <a:path h="25400" w="14114272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987475" y="6437411"/>
            <a:ext cx="8161288" cy="1643211"/>
            <a:chOff x="0" y="0"/>
            <a:chExt cx="10881717" cy="219094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350" y="6350"/>
              <a:ext cx="10869041" cy="2178177"/>
            </a:xfrm>
            <a:custGeom>
              <a:avLst/>
              <a:gdLst/>
              <a:ahLst/>
              <a:cxnLst/>
              <a:rect r="r" b="b" t="t" l="l"/>
              <a:pathLst>
                <a:path h="2178177" w="10869041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709529" y="0"/>
                  </a:lnTo>
                  <a:cubicBezTo>
                    <a:pt x="10797667" y="0"/>
                    <a:pt x="10869041" y="71120"/>
                    <a:pt x="10869041" y="158750"/>
                  </a:cubicBezTo>
                  <a:lnTo>
                    <a:pt x="10869041" y="2019427"/>
                  </a:lnTo>
                  <a:cubicBezTo>
                    <a:pt x="10869041" y="2107057"/>
                    <a:pt x="10797667" y="2178177"/>
                    <a:pt x="10709529" y="2178177"/>
                  </a:cubicBezTo>
                  <a:lnTo>
                    <a:pt x="159512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881741" cy="2190877"/>
            </a:xfrm>
            <a:custGeom>
              <a:avLst/>
              <a:gdLst/>
              <a:ahLst/>
              <a:cxnLst/>
              <a:rect r="r" b="b" t="t" l="l"/>
              <a:pathLst>
                <a:path h="2190877" w="10881741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715879" y="0"/>
                  </a:lnTo>
                  <a:lnTo>
                    <a:pt x="10715879" y="6350"/>
                  </a:lnTo>
                  <a:lnTo>
                    <a:pt x="10715879" y="0"/>
                  </a:lnTo>
                  <a:cubicBezTo>
                    <a:pt x="10807447" y="0"/>
                    <a:pt x="10881741" y="73914"/>
                    <a:pt x="10881741" y="165100"/>
                  </a:cubicBezTo>
                  <a:lnTo>
                    <a:pt x="10875391" y="165100"/>
                  </a:lnTo>
                  <a:lnTo>
                    <a:pt x="10881741" y="165100"/>
                  </a:lnTo>
                  <a:lnTo>
                    <a:pt x="10881741" y="2025777"/>
                  </a:lnTo>
                  <a:lnTo>
                    <a:pt x="10875391" y="2025777"/>
                  </a:lnTo>
                  <a:lnTo>
                    <a:pt x="10881741" y="2025777"/>
                  </a:lnTo>
                  <a:cubicBezTo>
                    <a:pt x="10881741" y="2116963"/>
                    <a:pt x="10807447" y="2190877"/>
                    <a:pt x="10715879" y="2190877"/>
                  </a:cubicBezTo>
                  <a:lnTo>
                    <a:pt x="10715879" y="2184527"/>
                  </a:lnTo>
                  <a:lnTo>
                    <a:pt x="10715879" y="2190877"/>
                  </a:lnTo>
                  <a:lnTo>
                    <a:pt x="165862" y="2190877"/>
                  </a:lnTo>
                  <a:lnTo>
                    <a:pt x="165862" y="2184527"/>
                  </a:lnTo>
                  <a:lnTo>
                    <a:pt x="165862" y="2190877"/>
                  </a:lnTo>
                  <a:cubicBezTo>
                    <a:pt x="74295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280" y="2178177"/>
                    <a:pt x="165862" y="2178177"/>
                  </a:cubicBezTo>
                  <a:lnTo>
                    <a:pt x="10715879" y="2178177"/>
                  </a:lnTo>
                  <a:cubicBezTo>
                    <a:pt x="10800461" y="2178177"/>
                    <a:pt x="10869041" y="2109851"/>
                    <a:pt x="10869041" y="2025777"/>
                  </a:cubicBezTo>
                  <a:lnTo>
                    <a:pt x="10869041" y="165100"/>
                  </a:lnTo>
                  <a:cubicBezTo>
                    <a:pt x="10869041" y="80899"/>
                    <a:pt x="10800461" y="12700"/>
                    <a:pt x="10715879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sp>
        <p:nvSpPr>
          <p:cNvPr name="Freeform 35" id="35" descr="preencoded.png"/>
          <p:cNvSpPr/>
          <p:nvPr/>
        </p:nvSpPr>
        <p:spPr>
          <a:xfrm flipH="false" flipV="false" rot="0">
            <a:off x="4868764" y="7009805"/>
            <a:ext cx="398710" cy="498276"/>
          </a:xfrm>
          <a:custGeom>
            <a:avLst/>
            <a:gdLst/>
            <a:ahLst/>
            <a:cxnLst/>
            <a:rect r="r" b="b" t="t" l="l"/>
            <a:pathLst>
              <a:path h="498276" w="398710">
                <a:moveTo>
                  <a:pt x="0" y="0"/>
                </a:moveTo>
                <a:lnTo>
                  <a:pt x="398710" y="0"/>
                </a:lnTo>
                <a:lnTo>
                  <a:pt x="398710" y="498276"/>
                </a:lnTo>
                <a:lnTo>
                  <a:pt x="0" y="498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9" t="0" r="-469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9427518" y="6725691"/>
            <a:ext cx="2495699" cy="442912"/>
            <a:chOff x="0" y="0"/>
            <a:chExt cx="3327598" cy="5905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327598" cy="590550"/>
            </a:xfrm>
            <a:custGeom>
              <a:avLst/>
              <a:gdLst/>
              <a:ahLst/>
              <a:cxnLst/>
              <a:rect r="r" b="b" t="t" l="l"/>
              <a:pathLst>
                <a:path h="590550" w="3327598">
                  <a:moveTo>
                    <a:pt x="0" y="0"/>
                  </a:moveTo>
                  <a:lnTo>
                    <a:pt x="3327598" y="0"/>
                  </a:lnTo>
                  <a:lnTo>
                    <a:pt x="332759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3327598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IAM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427518" y="7338715"/>
            <a:ext cx="2495699" cy="453629"/>
            <a:chOff x="0" y="0"/>
            <a:chExt cx="3327598" cy="60483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327598" cy="604838"/>
            </a:xfrm>
            <a:custGeom>
              <a:avLst/>
              <a:gdLst/>
              <a:ahLst/>
              <a:cxnLst/>
              <a:rect r="r" b="b" t="t" l="l"/>
              <a:pathLst>
                <a:path h="604838" w="3327598">
                  <a:moveTo>
                    <a:pt x="0" y="0"/>
                  </a:moveTo>
                  <a:lnTo>
                    <a:pt x="3327598" y="0"/>
                  </a:lnTo>
                  <a:lnTo>
                    <a:pt x="332759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332759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Secure user access.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92238" y="8394799"/>
            <a:ext cx="16303526" cy="453629"/>
            <a:chOff x="0" y="0"/>
            <a:chExt cx="21738035" cy="6048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Runtime protection detects real-time threats. Tools like Aqua Security secure containers.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788325" y="943867"/>
            <a:ext cx="9569351" cy="2491829"/>
            <a:chOff x="0" y="0"/>
            <a:chExt cx="12759135" cy="33224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59135" cy="3322438"/>
            </a:xfrm>
            <a:custGeom>
              <a:avLst/>
              <a:gdLst/>
              <a:ahLst/>
              <a:cxnLst/>
              <a:rect r="r" b="b" t="t" l="l"/>
              <a:pathLst>
                <a:path h="3322438" w="12759135">
                  <a:moveTo>
                    <a:pt x="0" y="0"/>
                  </a:moveTo>
                  <a:lnTo>
                    <a:pt x="12759135" y="0"/>
                  </a:lnTo>
                  <a:lnTo>
                    <a:pt x="12759135" y="3322438"/>
                  </a:lnTo>
                  <a:lnTo>
                    <a:pt x="0" y="3322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2759135" cy="33414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500"/>
                </a:lnSpc>
              </a:pPr>
              <a:r>
                <a:rPr lang="en-US" sz="5187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Observability: Gaining Insights into System Behavior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7788325" y="3834407"/>
            <a:ext cx="1329035" cy="1594843"/>
          </a:xfrm>
          <a:custGeom>
            <a:avLst/>
            <a:gdLst/>
            <a:ahLst/>
            <a:cxnLst/>
            <a:rect r="r" b="b" t="t" l="l"/>
            <a:pathLst>
              <a:path h="1594843" w="1329035">
                <a:moveTo>
                  <a:pt x="0" y="0"/>
                </a:moveTo>
                <a:lnTo>
                  <a:pt x="1329035" y="0"/>
                </a:lnTo>
                <a:lnTo>
                  <a:pt x="1329035" y="1594843"/>
                </a:lnTo>
                <a:lnTo>
                  <a:pt x="0" y="1594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9" t="0" r="-299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16070" y="4100215"/>
            <a:ext cx="3322588" cy="415379"/>
            <a:chOff x="0" y="0"/>
            <a:chExt cx="4430117" cy="5538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30117" cy="553838"/>
            </a:xfrm>
            <a:custGeom>
              <a:avLst/>
              <a:gdLst/>
              <a:ahLst/>
              <a:cxnLst/>
              <a:rect r="r" b="b" t="t" l="l"/>
              <a:pathLst>
                <a:path h="553838" w="4430117">
                  <a:moveTo>
                    <a:pt x="0" y="0"/>
                  </a:moveTo>
                  <a:lnTo>
                    <a:pt x="4430117" y="0"/>
                  </a:lnTo>
                  <a:lnTo>
                    <a:pt x="4430117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430117" cy="572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Monitoring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16070" y="4674989"/>
            <a:ext cx="7841605" cy="425202"/>
            <a:chOff x="0" y="0"/>
            <a:chExt cx="10455473" cy="5669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455473" cy="566937"/>
            </a:xfrm>
            <a:custGeom>
              <a:avLst/>
              <a:gdLst/>
              <a:ahLst/>
              <a:cxnLst/>
              <a:rect r="r" b="b" t="t" l="l"/>
              <a:pathLst>
                <a:path h="566937" w="10455473">
                  <a:moveTo>
                    <a:pt x="0" y="0"/>
                  </a:moveTo>
                  <a:lnTo>
                    <a:pt x="10455473" y="0"/>
                  </a:lnTo>
                  <a:lnTo>
                    <a:pt x="10455473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10455473" cy="6526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Collect metrics.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7788325" y="5429250"/>
            <a:ext cx="1329035" cy="1594843"/>
          </a:xfrm>
          <a:custGeom>
            <a:avLst/>
            <a:gdLst/>
            <a:ahLst/>
            <a:cxnLst/>
            <a:rect r="r" b="b" t="t" l="l"/>
            <a:pathLst>
              <a:path h="1594843" w="1329035">
                <a:moveTo>
                  <a:pt x="0" y="0"/>
                </a:moveTo>
                <a:lnTo>
                  <a:pt x="1329035" y="0"/>
                </a:lnTo>
                <a:lnTo>
                  <a:pt x="1329035" y="1594842"/>
                </a:lnTo>
                <a:lnTo>
                  <a:pt x="0" y="1594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9" t="0" r="-299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516070" y="5695058"/>
            <a:ext cx="3322588" cy="415379"/>
            <a:chOff x="0" y="0"/>
            <a:chExt cx="4430117" cy="55383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30117" cy="553838"/>
            </a:xfrm>
            <a:custGeom>
              <a:avLst/>
              <a:gdLst/>
              <a:ahLst/>
              <a:cxnLst/>
              <a:rect r="r" b="b" t="t" l="l"/>
              <a:pathLst>
                <a:path h="553838" w="4430117">
                  <a:moveTo>
                    <a:pt x="0" y="0"/>
                  </a:moveTo>
                  <a:lnTo>
                    <a:pt x="4430117" y="0"/>
                  </a:lnTo>
                  <a:lnTo>
                    <a:pt x="4430117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4430117" cy="572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Tracing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6070" y="6269831"/>
            <a:ext cx="7841605" cy="425203"/>
            <a:chOff x="0" y="0"/>
            <a:chExt cx="10455473" cy="5669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455473" cy="566937"/>
            </a:xfrm>
            <a:custGeom>
              <a:avLst/>
              <a:gdLst/>
              <a:ahLst/>
              <a:cxnLst/>
              <a:rect r="r" b="b" t="t" l="l"/>
              <a:pathLst>
                <a:path h="566937" w="10455473">
                  <a:moveTo>
                    <a:pt x="0" y="0"/>
                  </a:moveTo>
                  <a:lnTo>
                    <a:pt x="10455473" y="0"/>
                  </a:lnTo>
                  <a:lnTo>
                    <a:pt x="10455473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85725"/>
              <a:ext cx="10455473" cy="6526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Track requests.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7788325" y="7024092"/>
            <a:ext cx="1329035" cy="1594843"/>
          </a:xfrm>
          <a:custGeom>
            <a:avLst/>
            <a:gdLst/>
            <a:ahLst/>
            <a:cxnLst/>
            <a:rect r="r" b="b" t="t" l="l"/>
            <a:pathLst>
              <a:path h="1594843" w="1329035">
                <a:moveTo>
                  <a:pt x="0" y="0"/>
                </a:moveTo>
                <a:lnTo>
                  <a:pt x="1329035" y="0"/>
                </a:lnTo>
                <a:lnTo>
                  <a:pt x="1329035" y="1594843"/>
                </a:lnTo>
                <a:lnTo>
                  <a:pt x="0" y="1594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9" t="0" r="-299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516070" y="7289899"/>
            <a:ext cx="3322588" cy="415379"/>
            <a:chOff x="0" y="0"/>
            <a:chExt cx="4430117" cy="553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30117" cy="553838"/>
            </a:xfrm>
            <a:custGeom>
              <a:avLst/>
              <a:gdLst/>
              <a:ahLst/>
              <a:cxnLst/>
              <a:rect r="r" b="b" t="t" l="l"/>
              <a:pathLst>
                <a:path h="553838" w="4430117">
                  <a:moveTo>
                    <a:pt x="0" y="0"/>
                  </a:moveTo>
                  <a:lnTo>
                    <a:pt x="4430117" y="0"/>
                  </a:lnTo>
                  <a:lnTo>
                    <a:pt x="4430117" y="553838"/>
                  </a:lnTo>
                  <a:lnTo>
                    <a:pt x="0" y="553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4430117" cy="5728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50"/>
                </a:lnSpc>
              </a:pPr>
              <a:r>
                <a:rPr lang="en-US" sz="2562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Log Aggregation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516070" y="7864674"/>
            <a:ext cx="7841605" cy="425203"/>
            <a:chOff x="0" y="0"/>
            <a:chExt cx="10455473" cy="5669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55473" cy="566937"/>
            </a:xfrm>
            <a:custGeom>
              <a:avLst/>
              <a:gdLst/>
              <a:ahLst/>
              <a:cxnLst/>
              <a:rect r="r" b="b" t="t" l="l"/>
              <a:pathLst>
                <a:path h="566937" w="10455473">
                  <a:moveTo>
                    <a:pt x="0" y="0"/>
                  </a:moveTo>
                  <a:lnTo>
                    <a:pt x="10455473" y="0"/>
                  </a:lnTo>
                  <a:lnTo>
                    <a:pt x="10455473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0455473" cy="6526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Centralize logs.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788325" y="8917930"/>
            <a:ext cx="9569351" cy="425203"/>
            <a:chOff x="0" y="0"/>
            <a:chExt cx="12759135" cy="56693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759135" cy="566937"/>
            </a:xfrm>
            <a:custGeom>
              <a:avLst/>
              <a:gdLst/>
              <a:ahLst/>
              <a:cxnLst/>
              <a:rect r="r" b="b" t="t" l="l"/>
              <a:pathLst>
                <a:path h="566937" w="12759135">
                  <a:moveTo>
                    <a:pt x="0" y="0"/>
                  </a:moveTo>
                  <a:lnTo>
                    <a:pt x="12759135" y="0"/>
                  </a:lnTo>
                  <a:lnTo>
                    <a:pt x="12759135" y="566937"/>
                  </a:lnTo>
                  <a:lnTo>
                    <a:pt x="0" y="56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2759135" cy="65266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Alerting notifies teams of critical issues. Observability reduces MTTR by 60%.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1569987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2594035" cy="24006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0F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Real-World Examples of Cloud-Native Success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3762375"/>
            <a:ext cx="4590604" cy="2569517"/>
            <a:chOff x="0" y="0"/>
            <a:chExt cx="6120805" cy="34260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6108065" cy="3413252"/>
            </a:xfrm>
            <a:custGeom>
              <a:avLst/>
              <a:gdLst/>
              <a:ahLst/>
              <a:cxnLst/>
              <a:rect r="r" b="b" t="t" l="l"/>
              <a:pathLst>
                <a:path h="3413252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0765" cy="3425952"/>
            </a:xfrm>
            <a:custGeom>
              <a:avLst/>
              <a:gdLst/>
              <a:ahLst/>
              <a:cxnLst/>
              <a:rect r="r" b="b" t="t" l="l"/>
              <a:pathLst>
                <a:path h="3425952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85280" y="4060180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Netflix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5280" y="4673204"/>
            <a:ext cx="3994994" cy="1360885"/>
            <a:chOff x="0" y="0"/>
            <a:chExt cx="5326658" cy="18145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2665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532665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Leverages microservices, containerization, and automation for scalability.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52071" y="3762375"/>
            <a:ext cx="4590604" cy="2569517"/>
            <a:chOff x="0" y="0"/>
            <a:chExt cx="6120805" cy="34260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6108065" cy="3413252"/>
            </a:xfrm>
            <a:custGeom>
              <a:avLst/>
              <a:gdLst/>
              <a:ahLst/>
              <a:cxnLst/>
              <a:rect r="r" b="b" t="t" l="l"/>
              <a:pathLst>
                <a:path h="3413252" w="6108065">
                  <a:moveTo>
                    <a:pt x="0" y="158750"/>
                  </a:moveTo>
                  <a:cubicBezTo>
                    <a:pt x="0" y="71120"/>
                    <a:pt x="71247" y="0"/>
                    <a:pt x="159004" y="0"/>
                  </a:cubicBezTo>
                  <a:lnTo>
                    <a:pt x="5949061" y="0"/>
                  </a:lnTo>
                  <a:cubicBezTo>
                    <a:pt x="6036945" y="0"/>
                    <a:pt x="6108065" y="71120"/>
                    <a:pt x="6108065" y="158750"/>
                  </a:cubicBezTo>
                  <a:lnTo>
                    <a:pt x="6108065" y="3254502"/>
                  </a:lnTo>
                  <a:cubicBezTo>
                    <a:pt x="6108065" y="3342259"/>
                    <a:pt x="6036818" y="3413252"/>
                    <a:pt x="5949061" y="3413252"/>
                  </a:cubicBezTo>
                  <a:lnTo>
                    <a:pt x="159004" y="3413252"/>
                  </a:lnTo>
                  <a:cubicBezTo>
                    <a:pt x="71120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0765" cy="3425952"/>
            </a:xfrm>
            <a:custGeom>
              <a:avLst/>
              <a:gdLst/>
              <a:ahLst/>
              <a:cxnLst/>
              <a:rect r="r" b="b" t="t" l="l"/>
              <a:pathLst>
                <a:path h="3425952" w="6120765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411" y="0"/>
                  </a:lnTo>
                  <a:lnTo>
                    <a:pt x="5955411" y="6350"/>
                  </a:lnTo>
                  <a:lnTo>
                    <a:pt x="5955411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3260852"/>
                  </a:lnTo>
                  <a:lnTo>
                    <a:pt x="6114415" y="3260852"/>
                  </a:lnTo>
                  <a:lnTo>
                    <a:pt x="6120765" y="3260852"/>
                  </a:lnTo>
                  <a:cubicBezTo>
                    <a:pt x="6120765" y="3352038"/>
                    <a:pt x="6046724" y="3425952"/>
                    <a:pt x="5955411" y="3425952"/>
                  </a:cubicBezTo>
                  <a:lnTo>
                    <a:pt x="5955411" y="3419602"/>
                  </a:lnTo>
                  <a:lnTo>
                    <a:pt x="5955411" y="3425952"/>
                  </a:lnTo>
                  <a:lnTo>
                    <a:pt x="165354" y="3425952"/>
                  </a:lnTo>
                  <a:lnTo>
                    <a:pt x="165354" y="3419602"/>
                  </a:lnTo>
                  <a:lnTo>
                    <a:pt x="165354" y="3425952"/>
                  </a:lnTo>
                  <a:cubicBezTo>
                    <a:pt x="74041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354" y="3413252"/>
                  </a:cubicBezTo>
                  <a:lnTo>
                    <a:pt x="5955411" y="3413252"/>
                  </a:lnTo>
                  <a:cubicBezTo>
                    <a:pt x="6039739" y="3413252"/>
                    <a:pt x="6108065" y="3345053"/>
                    <a:pt x="6108065" y="3260852"/>
                  </a:cubicBezTo>
                  <a:lnTo>
                    <a:pt x="6108065" y="165100"/>
                  </a:lnTo>
                  <a:cubicBezTo>
                    <a:pt x="6108065" y="80899"/>
                    <a:pt x="6039739" y="12700"/>
                    <a:pt x="5955411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149876" y="4060180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Spotify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149876" y="4673204"/>
            <a:ext cx="3994994" cy="1360885"/>
            <a:chOff x="0" y="0"/>
            <a:chExt cx="5326658" cy="18145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2665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5326658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Utilizes Kubernetes to manage containerized applications for music streaming.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7475" y="6605885"/>
            <a:ext cx="9455051" cy="2115890"/>
            <a:chOff x="0" y="0"/>
            <a:chExt cx="12606735" cy="282118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12434697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697" y="2808478"/>
                  </a:cubicBezTo>
                  <a:lnTo>
                    <a:pt x="159385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31136C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06782" cy="2821178"/>
            </a:xfrm>
            <a:custGeom>
              <a:avLst/>
              <a:gdLst/>
              <a:ahLst/>
              <a:cxnLst/>
              <a:rect r="r" b="b" t="t" l="l"/>
              <a:pathLst>
                <a:path h="2821178" w="12606782">
                  <a:moveTo>
                    <a:pt x="0" y="165100"/>
                  </a:moveTo>
                  <a:cubicBezTo>
                    <a:pt x="0" y="73914"/>
                    <a:pt x="74168" y="0"/>
                    <a:pt x="165735" y="0"/>
                  </a:cubicBezTo>
                  <a:lnTo>
                    <a:pt x="12441047" y="0"/>
                  </a:lnTo>
                  <a:lnTo>
                    <a:pt x="12441047" y="6350"/>
                  </a:lnTo>
                  <a:lnTo>
                    <a:pt x="12441047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656078"/>
                  </a:lnTo>
                  <a:lnTo>
                    <a:pt x="12600432" y="2656078"/>
                  </a:lnTo>
                  <a:lnTo>
                    <a:pt x="12606782" y="2656078"/>
                  </a:lnTo>
                  <a:cubicBezTo>
                    <a:pt x="12606782" y="2747264"/>
                    <a:pt x="12532614" y="2821178"/>
                    <a:pt x="12441047" y="2821178"/>
                  </a:cubicBezTo>
                  <a:lnTo>
                    <a:pt x="12441047" y="2814828"/>
                  </a:lnTo>
                  <a:lnTo>
                    <a:pt x="12441047" y="2821178"/>
                  </a:lnTo>
                  <a:lnTo>
                    <a:pt x="165735" y="2821178"/>
                  </a:lnTo>
                  <a:lnTo>
                    <a:pt x="165735" y="2814828"/>
                  </a:lnTo>
                  <a:lnTo>
                    <a:pt x="165735" y="2821178"/>
                  </a:lnTo>
                  <a:cubicBezTo>
                    <a:pt x="74295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735" y="2808478"/>
                  </a:cubicBezTo>
                  <a:lnTo>
                    <a:pt x="12441047" y="2808478"/>
                  </a:lnTo>
                  <a:cubicBezTo>
                    <a:pt x="12525628" y="2808478"/>
                    <a:pt x="12594082" y="2740152"/>
                    <a:pt x="12594082" y="2656078"/>
                  </a:cubicBezTo>
                  <a:lnTo>
                    <a:pt x="12594082" y="165100"/>
                  </a:lnTo>
                  <a:cubicBezTo>
                    <a:pt x="12594082" y="80899"/>
                    <a:pt x="12525628" y="12700"/>
                    <a:pt x="12441047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4A2C8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85280" y="6903690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CD7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Airbnb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85280" y="7516714"/>
            <a:ext cx="8859441" cy="907256"/>
            <a:chOff x="0" y="0"/>
            <a:chExt cx="11812588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125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81258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CD7E5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Uses scalable infrastructure to handle peak travel seasons and user demand.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DAGiq-qD_Y0</dc:identifier>
  <dcterms:modified xsi:type="dcterms:W3CDTF">2011-08-01T06:04:30Z</dcterms:modified>
  <cp:revision>1</cp:revision>
  <dc:title>OS-Presentation-Cloud-Native-Architecture.pptx</dc:title>
</cp:coreProperties>
</file>